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9"/>
  </p:notesMasterIdLst>
  <p:sldIdLst>
    <p:sldId id="27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71" r:id="rId13"/>
    <p:sldId id="267" r:id="rId14"/>
    <p:sldId id="268" r:id="rId15"/>
    <p:sldId id="269" r:id="rId16"/>
    <p:sldId id="27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52" autoAdjust="0"/>
  </p:normalViewPr>
  <p:slideViewPr>
    <p:cSldViewPr snapToGrid="0" showGuides="1">
      <p:cViewPr varScale="1">
        <p:scale>
          <a:sx n="84" d="100"/>
          <a:sy n="84" d="100"/>
        </p:scale>
        <p:origin x="538" y="8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FFBF7-228F-40CA-885F-B4753AFB4009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310E0-2B4E-4A12-93A2-4E5584D1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have this slide at the very beginning and very end of </a:t>
            </a:r>
            <a:r>
              <a:rPr lang="en-US" smtClean="0"/>
              <a:t>your presentation.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3B6E1-9668-4581-A327-12DFACC23E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have this slide at the very beginning and very end of </a:t>
            </a:r>
            <a:r>
              <a:rPr lang="en-US" smtClean="0"/>
              <a:t>your presentation.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3B6E1-9668-4581-A327-12DFACC23E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6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5" r:id="rId6"/>
    <p:sldLayoutId id="2147483678" r:id="rId7"/>
    <p:sldLayoutId id="2147483679" r:id="rId8"/>
    <p:sldLayoutId id="2147483684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698673" y="-1"/>
            <a:ext cx="8493327" cy="6250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2" y="0"/>
            <a:ext cx="3684897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SBS (@ISBSOFFICIAL) | Twit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100000" l="0" r="100000">
                        <a14:foregroundMark x1="15039" y1="44141" x2="61133" y2="50781"/>
                        <a14:foregroundMark x1="44727" y1="83398" x2="69727" y2="65039"/>
                        <a14:foregroundMark x1="52930" y1="14648" x2="32031" y2="13086"/>
                        <a14:foregroundMark x1="28516" y1="20508" x2="47266" y2="22070"/>
                        <a14:foregroundMark x1="27148" y1="27344" x2="48828" y2="27734"/>
                        <a14:foregroundMark x1="26367" y1="32617" x2="51367" y2="32617"/>
                        <a14:foregroundMark x1="11719" y1="38867" x2="40234" y2="39648"/>
                        <a14:foregroundMark x1="11328" y1="54883" x2="37109" y2="54297"/>
                        <a14:foregroundMark x1="36523" y1="78125" x2="33789" y2="56445"/>
                        <a14:foregroundMark x1="29688" y1="81836" x2="29297" y2="65820"/>
                        <a14:foregroundMark x1="50195" y1="90039" x2="67773" y2="85938"/>
                        <a14:foregroundMark x1="75000" y1="57227" x2="73828" y2="40430"/>
                        <a14:foregroundMark x1="43945" y1="98047" x2="46484" y2="99805"/>
                        <a14:foregroundMark x1="52539" y1="9375" x2="52539" y2="391"/>
                        <a14:foregroundMark x1="3125" y1="51172" x2="586" y2="50781"/>
                        <a14:foregroundMark x1="51172" y1="85938" x2="51172" y2="8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" t="115" r="1074" b="352"/>
          <a:stretch/>
        </p:blipFill>
        <p:spPr bwMode="auto">
          <a:xfrm>
            <a:off x="259307" y="81886"/>
            <a:ext cx="3220872" cy="32481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30555" y="1093510"/>
            <a:ext cx="82614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THE CONTRIBUTION OF BODY CENTER OF MASS VELOCITY TO BASKETBALL BALL RELEASE VELOCITY ACROSS SHOT DISTANCES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0555" y="2962692"/>
            <a:ext cx="7956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Casey Wiens</a:t>
            </a:r>
          </a:p>
          <a:p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Dr. Jill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McNitt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-Gray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94106" y="6335038"/>
            <a:ext cx="322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casey_wiens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Twitter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55" y="6203232"/>
            <a:ext cx="648236" cy="64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Brand Resources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4362" y="5343141"/>
            <a:ext cx="3684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more head to: 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3975" y="6055005"/>
            <a:ext cx="3694313" cy="442615"/>
            <a:chOff x="13778" y="6274546"/>
            <a:chExt cx="3694313" cy="442615"/>
          </a:xfrm>
        </p:grpSpPr>
        <p:pic>
          <p:nvPicPr>
            <p:cNvPr id="13" name="Picture 2" descr="Twitter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36" y="6274546"/>
              <a:ext cx="442615" cy="44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778" y="6299951"/>
              <a:ext cx="3694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@ISBSOFFICIAL</a:t>
              </a:r>
              <a:endPara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44981" y1="54545" x2="44981" y2="54545"/>
                        <a14:foregroundMark x1="59480" y1="54545" x2="30483" y2="42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40" y="5687813"/>
            <a:ext cx="561176" cy="3901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6702" y="6418139"/>
            <a:ext cx="2140917" cy="400110"/>
            <a:chOff x="1525328" y="6418139"/>
            <a:chExt cx="2140917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1525328" y="6418139"/>
              <a:ext cx="21409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isbs.org</a:t>
              </a:r>
              <a:endPara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" name="Picture 4" descr="Website Icon White Transparent &amp; PNG Clipart Free Download - YAWD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570" y="6444587"/>
              <a:ext cx="366316" cy="36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-133975" y="3359081"/>
            <a:ext cx="397744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ISBS 2020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ONLINE ACTIVITIES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21-25 JULY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10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25" y="6226694"/>
            <a:ext cx="584209" cy="58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571464" y="6347772"/>
            <a:ext cx="209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cwiens@usc.edu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0299" y="5696589"/>
            <a:ext cx="36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https://bit.ly/ISBSYouTube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175270" y="5235149"/>
            <a:ext cx="1005840" cy="1005840"/>
            <a:chOff x="11016342" y="5235149"/>
            <a:chExt cx="1005840" cy="1005840"/>
          </a:xfrm>
        </p:grpSpPr>
        <p:sp>
          <p:nvSpPr>
            <p:cNvPr id="16" name="Rounded Rectangle 15"/>
            <p:cNvSpPr/>
            <p:nvPr/>
          </p:nvSpPr>
          <p:spPr>
            <a:xfrm>
              <a:off x="11016342" y="5235149"/>
              <a:ext cx="1005840" cy="10058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8350" y="5317157"/>
              <a:ext cx="841825" cy="841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0029"/>
            <a:ext cx="10515600" cy="1325563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Greater Net Impulse during Shot Prep Affords Greater Potential for CM Velocity at Release</a:t>
            </a:r>
          </a:p>
        </p:txBody>
      </p:sp>
      <p:pic>
        <p:nvPicPr>
          <p:cNvPr id="3" name="Picture 1" descr="ISBS_2020_presentation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845816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845816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87" y="740029"/>
            <a:ext cx="11893973" cy="13255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4000" dirty="0"/>
              <a:t>Ball Release Relative to the CM Apex Trajectory</a:t>
            </a:r>
          </a:p>
        </p:txBody>
      </p:sp>
      <p:pic>
        <p:nvPicPr>
          <p:cNvPr id="5" name="Picture 1" descr="ISBS_2020_presentation_files/figure-pptx/time2apex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06439" y="2013542"/>
            <a:ext cx="6104891" cy="406992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images/time2cmapex.png"/>
          <p:cNvPicPr>
            <a:picLocks noGrp="1" noChangeAspect="1"/>
          </p:cNvPicPr>
          <p:nvPr/>
        </p:nvPicPr>
        <p:blipFill rotWithShape="1">
          <a:blip r:embed="rId3"/>
          <a:srcRect l="23432" r="20621" b="7275"/>
          <a:stretch/>
        </p:blipFill>
        <p:spPr bwMode="auto">
          <a:xfrm>
            <a:off x="745066" y="2260600"/>
            <a:ext cx="4920756" cy="459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ISBS_2020_presentation_files/figure-pptx/time2apex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06439" y="2013542"/>
            <a:ext cx="6104891" cy="406992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1" name="Picture 1" descr="images/time2cmapex.png"/>
          <p:cNvPicPr>
            <a:picLocks noGrp="1" noChangeAspect="1"/>
          </p:cNvPicPr>
          <p:nvPr/>
        </p:nvPicPr>
        <p:blipFill rotWithShape="1">
          <a:blip r:embed="rId3"/>
          <a:srcRect l="23432" r="20621" b="7275"/>
          <a:stretch/>
        </p:blipFill>
        <p:spPr bwMode="auto">
          <a:xfrm>
            <a:off x="745066" y="2260600"/>
            <a:ext cx="4920756" cy="459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 rot="2325781">
            <a:off x="10288621" y="4038343"/>
            <a:ext cx="690880" cy="329264"/>
          </a:xfrm>
          <a:prstGeom prst="rect">
            <a:avLst/>
          </a:prstGeom>
          <a:noFill/>
          <a:ln w="76200">
            <a:solidFill>
              <a:srgbClr val="F5989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2325781">
            <a:off x="9254090" y="3182479"/>
            <a:ext cx="690880" cy="389075"/>
          </a:xfrm>
          <a:prstGeom prst="rect">
            <a:avLst/>
          </a:prstGeom>
          <a:noFill/>
          <a:ln w="76200">
            <a:solidFill>
              <a:srgbClr val="A389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55787" y="740029"/>
            <a:ext cx="118939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Ball Release Relative to the CM Apex Trajectory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9392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365125"/>
            <a:ext cx="10515600" cy="1325563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Using Time of Release Relative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dirty="0" smtClean="0"/>
              <a:t>End </a:t>
            </a:r>
            <a:r>
              <a:rPr dirty="0"/>
              <a:t>of Impulse Generation Is Less Clear</a:t>
            </a:r>
          </a:p>
        </p:txBody>
      </p:sp>
      <p:pic>
        <p:nvPicPr>
          <p:cNvPr id="5" name="Picture 1" descr="images/samecmcontdifftime_bann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6999" y="1817792"/>
            <a:ext cx="5926110" cy="318092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ISBS_2020_presentation_files/figure-pptx/unnamed-chunk-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24786" y="3190240"/>
            <a:ext cx="5303521" cy="35356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images/samecmcontdifftime_bann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6999" y="1817792"/>
            <a:ext cx="5926110" cy="318092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ISBS_2020_presentation_files/figure-pptx/unnamed-chunk-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24786" y="3190240"/>
            <a:ext cx="5303521" cy="35356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8490367" y="4323034"/>
            <a:ext cx="690880" cy="389075"/>
          </a:xfrm>
          <a:prstGeom prst="rect">
            <a:avLst/>
          </a:prstGeom>
          <a:noFill/>
          <a:ln w="76200">
            <a:solidFill>
              <a:srgbClr val="A389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59337" y="4323034"/>
            <a:ext cx="690880" cy="389075"/>
          </a:xfrm>
          <a:prstGeom prst="rect">
            <a:avLst/>
          </a:prstGeom>
          <a:noFill/>
          <a:ln w="76200">
            <a:solidFill>
              <a:srgbClr val="F6957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5280" y="365125"/>
            <a:ext cx="10515600" cy="1325563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Using Time of Release Relative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dirty="0" smtClean="0"/>
              <a:t>End </a:t>
            </a:r>
            <a:r>
              <a:rPr dirty="0"/>
              <a:t>of Impulse Generation Is Less Clear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4893"/>
            <a:ext cx="10515600" cy="1325563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A Greater CM Velocity at Release Reduces the Contribution of the Arms to Ball 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255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dirty="0"/>
              <a:t>The greater the CM velocity at release, the greater % contribution of the CM velocity to ball velocity at release</a:t>
            </a:r>
          </a:p>
          <a:p>
            <a:pPr lvl="2"/>
            <a:r>
              <a:rPr dirty="0"/>
              <a:t>Arm contribution decreased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As CM vertical velocity contribution to ball vertical velocity increased:</a:t>
            </a:r>
          </a:p>
          <a:p>
            <a:pPr lvl="2"/>
            <a:r>
              <a:rPr dirty="0"/>
              <a:t>Ball was released earlier relative to apex of body CM trajectory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To increase CM velocity </a:t>
            </a:r>
            <a:r>
              <a:rPr i="1" dirty="0"/>
              <a:t>potentially available</a:t>
            </a:r>
            <a:r>
              <a:rPr dirty="0"/>
              <a:t> at release:</a:t>
            </a:r>
          </a:p>
          <a:p>
            <a:pPr lvl="2"/>
            <a:r>
              <a:rPr dirty="0"/>
              <a:t>Increase impulse generated during shot preparation phase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Future directions</a:t>
            </a:r>
          </a:p>
          <a:p>
            <a:pPr lvl="2"/>
            <a:r>
              <a:rPr dirty="0"/>
              <a:t>Increase sample size</a:t>
            </a:r>
          </a:p>
          <a:p>
            <a:pPr lvl="2"/>
            <a:r>
              <a:rPr dirty="0"/>
              <a:t>Increase range of shooting skill level</a:t>
            </a:r>
          </a:p>
          <a:p>
            <a:pPr lvl="2"/>
            <a:r>
              <a:rPr dirty="0"/>
              <a:t>Within-participant analysis</a:t>
            </a:r>
          </a:p>
          <a:p>
            <a:pPr lvl="2"/>
            <a:r>
              <a:rPr dirty="0"/>
              <a:t>CM trajectory contributions to shooting accuracy</a:t>
            </a:r>
          </a:p>
          <a:p>
            <a:pPr lvl="2"/>
            <a:r>
              <a:rPr dirty="0"/>
              <a:t>Effects of shooting while defended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Acknowledgements</a:t>
            </a:r>
          </a:p>
        </p:txBody>
      </p:sp>
      <p:pic>
        <p:nvPicPr>
          <p:cNvPr id="3" name="Picture 1" descr="images/acknowledgeme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62300" y="1816100"/>
            <a:ext cx="585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698673" y="-1"/>
            <a:ext cx="8493327" cy="6250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2" y="0"/>
            <a:ext cx="3684897" cy="685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SBS (@ISBSOFFICIAL) | Twit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1" b="100000" l="0" r="100000">
                        <a14:foregroundMark x1="15039" y1="44141" x2="61133" y2="50781"/>
                        <a14:foregroundMark x1="44727" y1="83398" x2="69727" y2="65039"/>
                        <a14:foregroundMark x1="52930" y1="14648" x2="32031" y2="13086"/>
                        <a14:foregroundMark x1="28516" y1="20508" x2="47266" y2="22070"/>
                        <a14:foregroundMark x1="27148" y1="27344" x2="48828" y2="27734"/>
                        <a14:foregroundMark x1="26367" y1="32617" x2="51367" y2="32617"/>
                        <a14:foregroundMark x1="11719" y1="38867" x2="40234" y2="39648"/>
                        <a14:foregroundMark x1="11328" y1="54883" x2="37109" y2="54297"/>
                        <a14:foregroundMark x1="36523" y1="78125" x2="33789" y2="56445"/>
                        <a14:foregroundMark x1="29688" y1="81836" x2="29297" y2="65820"/>
                        <a14:foregroundMark x1="50195" y1="90039" x2="67773" y2="85938"/>
                        <a14:foregroundMark x1="75000" y1="57227" x2="73828" y2="40430"/>
                        <a14:foregroundMark x1="43945" y1="98047" x2="46484" y2="99805"/>
                        <a14:foregroundMark x1="52539" y1="9375" x2="52539" y2="391"/>
                        <a14:foregroundMark x1="3125" y1="51172" x2="586" y2="50781"/>
                        <a14:foregroundMark x1="51172" y1="85938" x2="51172" y2="85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" t="115" r="1074" b="352"/>
          <a:stretch/>
        </p:blipFill>
        <p:spPr bwMode="auto">
          <a:xfrm>
            <a:off x="259307" y="81886"/>
            <a:ext cx="3220872" cy="324816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30555" y="1093510"/>
            <a:ext cx="82614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THE CONTRIBUTION OF BODY CENTER OF MASS VELOCITY TO BASKETBALL BALL RELEASE VELOCITY ACROSS SHOT DISTANCES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0555" y="2962692"/>
            <a:ext cx="7956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Casey Wiens</a:t>
            </a:r>
          </a:p>
          <a:p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Dr. Jill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McNitt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-Gray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94106" y="6335038"/>
            <a:ext cx="322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b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casey_wiens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Twitter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55" y="6203232"/>
            <a:ext cx="648236" cy="64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Brand Resources -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4362" y="5343141"/>
            <a:ext cx="3684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more head to: 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3975" y="6055005"/>
            <a:ext cx="3694313" cy="442615"/>
            <a:chOff x="13778" y="6274546"/>
            <a:chExt cx="3694313" cy="442615"/>
          </a:xfrm>
        </p:grpSpPr>
        <p:pic>
          <p:nvPicPr>
            <p:cNvPr id="13" name="Picture 2" descr="Twitter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36" y="6274546"/>
              <a:ext cx="442615" cy="442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3778" y="6299951"/>
              <a:ext cx="3694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@ISBSOFFICIAL</a:t>
              </a:r>
              <a:endPara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44981" y1="54545" x2="44981" y2="54545"/>
                        <a14:foregroundMark x1="59480" y1="54545" x2="30483" y2="422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40" y="5687813"/>
            <a:ext cx="561176" cy="3901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6702" y="6418139"/>
            <a:ext cx="2140917" cy="400110"/>
            <a:chOff x="1525328" y="6418139"/>
            <a:chExt cx="2140917" cy="400110"/>
          </a:xfrm>
        </p:grpSpPr>
        <p:sp>
          <p:nvSpPr>
            <p:cNvPr id="15" name="TextBox 14"/>
            <p:cNvSpPr txBox="1"/>
            <p:nvPr/>
          </p:nvSpPr>
          <p:spPr>
            <a:xfrm>
              <a:off x="1525328" y="6418139"/>
              <a:ext cx="21409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isbs.org</a:t>
              </a:r>
              <a:endPara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0" name="Picture 4" descr="Website Icon White Transparent &amp; PNG Clipart Free Download - YAWD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570" y="6444587"/>
              <a:ext cx="366316" cy="366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-133975" y="3359081"/>
            <a:ext cx="397744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ISBS 2020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ONLINE ACTIVITIES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21-25 JULY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6" name="Picture 10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25" y="6226694"/>
            <a:ext cx="584209" cy="58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571464" y="6347772"/>
            <a:ext cx="209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cwiens@usc.edu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0299" y="5696589"/>
            <a:ext cx="36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https://bit.ly/ISBSYouTube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1175270" y="5235149"/>
            <a:ext cx="1005840" cy="1005840"/>
            <a:chOff x="11016342" y="5235149"/>
            <a:chExt cx="1005840" cy="1005840"/>
          </a:xfrm>
        </p:grpSpPr>
        <p:sp>
          <p:nvSpPr>
            <p:cNvPr id="16" name="Rounded Rectangle 15"/>
            <p:cNvSpPr/>
            <p:nvPr/>
          </p:nvSpPr>
          <p:spPr>
            <a:xfrm>
              <a:off x="11016342" y="5235149"/>
              <a:ext cx="1005840" cy="100584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8350" y="5317157"/>
              <a:ext cx="841825" cy="841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19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CONTRIBUTION OF BODY CENTER OF MASS VELOCITY TO BASKETBALL BALL RELEASE VELOCITY ACROSS SHOT DISTANCES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/>
            </a:r>
            <a:br/>
            <a:r>
              <a:t/>
            </a:r>
            <a:br/>
            <a:r>
              <a:rPr/>
              <a:t>Casey Wiens</a:t>
            </a:r>
            <a:r>
              <a:rPr baseline="30000"/>
              <a:t>1</a:t>
            </a:r>
            <a:r>
              <a:rPr/>
              <a:t> and Jill L. McNitt-Gray</a:t>
            </a:r>
            <a:r>
              <a:rPr baseline="30000"/>
              <a:t>1,2</a:t>
            </a:r>
            <a:r>
              <a:t/>
            </a:r>
            <a:br/>
            <a:r>
              <a:rPr/>
              <a:t>Departments of Biological Sciences</a:t>
            </a:r>
            <a:r>
              <a:rPr baseline="30000"/>
              <a:t>1</a:t>
            </a:r>
            <a:r>
              <a:rPr/>
              <a:t> and Biomedical Engineering</a:t>
            </a:r>
            <a:r>
              <a:rPr baseline="30000"/>
              <a:t>2</a:t>
            </a:r>
            <a:r>
              <a:t/>
            </a:r>
            <a:br/>
            <a:r>
              <a:rPr/>
              <a:t>University of Southern California</a:t>
            </a:r>
            <a:r>
              <a:t/>
            </a:r>
            <a:br/>
            <a:r>
              <a:rPr/>
              <a:t>Los Angeles, United States of America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6/19/2020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419" y="200533"/>
            <a:ext cx="10007261" cy="1325563"/>
          </a:xfrm>
        </p:spPr>
        <p:txBody>
          <a:bodyPr/>
          <a:lstStyle/>
          <a:p>
            <a:pPr marL="0" lvl="0" indent="0" algn="ctr">
              <a:buNone/>
            </a:pPr>
            <a:r>
              <a:rPr dirty="0"/>
              <a:t>Mechanical Objectives of a Basketball 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960" y="1879812"/>
            <a:ext cx="5181600" cy="4351338"/>
          </a:xfrm>
        </p:spPr>
        <p:txBody>
          <a:bodyPr>
            <a:normAutofit lnSpcReduction="10000"/>
          </a:bodyPr>
          <a:lstStyle/>
          <a:p>
            <a:pPr lvl="1"/>
            <a:r>
              <a:rPr dirty="0"/>
              <a:t>Determinants of Success</a:t>
            </a:r>
          </a:p>
          <a:p>
            <a:pPr lvl="2"/>
            <a:r>
              <a:rPr dirty="0"/>
              <a:t>More than one trajectory can result in success from same ball position</a:t>
            </a:r>
          </a:p>
          <a:p>
            <a:pPr lvl="1"/>
            <a:r>
              <a:rPr dirty="0"/>
              <a:t>Ball velocity at release is determined by (Hay, 1978):</a:t>
            </a:r>
          </a:p>
          <a:p>
            <a:pPr lvl="2"/>
            <a:r>
              <a:rPr dirty="0"/>
              <a:t>Body center of mass velocity</a:t>
            </a:r>
          </a:p>
          <a:p>
            <a:pPr lvl="2"/>
            <a:r>
              <a:rPr dirty="0"/>
              <a:t>Velocity of ball relative to the body center of mass</a:t>
            </a:r>
          </a:p>
          <a:p>
            <a:pPr lvl="3"/>
            <a:r>
              <a:rPr dirty="0"/>
              <a:t>Contributed to the arms</a:t>
            </a:r>
          </a:p>
          <a:p>
            <a:pPr lvl="1"/>
            <a:r>
              <a:rPr dirty="0"/>
              <a:t>Center of mass vertical velocity at release increases with increase in shot distance</a:t>
            </a:r>
          </a:p>
          <a:p>
            <a:pPr lvl="2"/>
            <a:r>
              <a:rPr dirty="0"/>
              <a:t>Miller and Bartlett, 1993</a:t>
            </a:r>
          </a:p>
          <a:p>
            <a:pPr lvl="2"/>
            <a:r>
              <a:rPr dirty="0"/>
              <a:t>Okazaki and </a:t>
            </a:r>
            <a:r>
              <a:rPr dirty="0" err="1"/>
              <a:t>Rodacki</a:t>
            </a:r>
            <a:r>
              <a:rPr dirty="0"/>
              <a:t>, 2012</a:t>
            </a:r>
          </a:p>
        </p:txBody>
      </p:sp>
      <p:pic>
        <p:nvPicPr>
          <p:cNvPr id="4" name="Picture 1" descr="images/mechanicalobje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665290" y="2250209"/>
            <a:ext cx="6404790" cy="361054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Does the Increase in Center of Mass Velocity at Release Reduce the Arm’s Contribution to Ball Velocity?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81528"/>
            <a:ext cx="12192000" cy="13255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3200" dirty="0"/>
              <a:t>Contributions of CM Velocity to Ball Velocity at Release Across Shot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547" y="2360638"/>
            <a:ext cx="5325533" cy="3217069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Hypothesis</a:t>
            </a:r>
          </a:p>
          <a:p>
            <a:pPr marL="0" lvl="0" indent="0">
              <a:buNone/>
            </a:pPr>
            <a:r>
              <a:rPr sz="2400" dirty="0"/>
              <a:t>The greater the CM velocity at release, the greater % contribution of the CM velocity to ball velocity at release</a:t>
            </a:r>
          </a:p>
        </p:txBody>
      </p:sp>
      <p:pic>
        <p:nvPicPr>
          <p:cNvPr id="4" name="Picture 1" descr="images/hypothesis_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19264" y="2360638"/>
            <a:ext cx="6608416" cy="372533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 the Gym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/>
              <a:t>Participants</a:t>
            </a:r>
          </a:p>
          <a:p>
            <a:pPr lvl="1"/>
            <a:r>
              <a:rPr dirty="0"/>
              <a:t>7 recreational players</a:t>
            </a:r>
          </a:p>
          <a:p>
            <a:pPr lvl="2"/>
            <a:r>
              <a:rPr dirty="0"/>
              <a:t>4 female</a:t>
            </a:r>
          </a:p>
          <a:p>
            <a:pPr lvl="2"/>
            <a:r>
              <a:rPr dirty="0"/>
              <a:t>College aged</a:t>
            </a:r>
          </a:p>
          <a:p>
            <a:pPr marL="0" lvl="0" indent="0">
              <a:buNone/>
            </a:pPr>
            <a:r>
              <a:rPr b="1" dirty="0"/>
              <a:t>Basketball Shot at Game Pace</a:t>
            </a:r>
          </a:p>
          <a:p>
            <a:pPr lvl="1"/>
            <a:r>
              <a:rPr dirty="0"/>
              <a:t>10 attempts from each distance</a:t>
            </a:r>
          </a:p>
          <a:p>
            <a:pPr lvl="2"/>
            <a:r>
              <a:rPr dirty="0"/>
              <a:t>~ Static position on plates</a:t>
            </a:r>
          </a:p>
          <a:p>
            <a:pPr lvl="2"/>
            <a:r>
              <a:rPr dirty="0"/>
              <a:t>Received pass from person under hoop</a:t>
            </a:r>
          </a:p>
          <a:p>
            <a:pPr marL="0" lvl="0" indent="0">
              <a:buNone/>
            </a:pPr>
            <a:r>
              <a:rPr b="1" dirty="0"/>
              <a:t>Motion Capture</a:t>
            </a:r>
          </a:p>
          <a:p>
            <a:pPr lvl="1"/>
            <a:r>
              <a:rPr dirty="0"/>
              <a:t>Ball motion</a:t>
            </a:r>
          </a:p>
          <a:p>
            <a:pPr lvl="2"/>
            <a:r>
              <a:rPr dirty="0"/>
              <a:t>Panasonic, 120Hz</a:t>
            </a:r>
          </a:p>
          <a:p>
            <a:pPr marL="0" lvl="0" indent="0">
              <a:buNone/>
            </a:pPr>
            <a:r>
              <a:rPr b="1" dirty="0"/>
              <a:t>Force-Time Characteristics</a:t>
            </a:r>
          </a:p>
          <a:p>
            <a:pPr lvl="1"/>
            <a:r>
              <a:rPr dirty="0"/>
              <a:t>Net Impulse = Change in Momentum</a:t>
            </a:r>
          </a:p>
          <a:p>
            <a:pPr lvl="2"/>
            <a:r>
              <a:rPr dirty="0"/>
              <a:t>CM Velocity at Release</a:t>
            </a:r>
          </a:p>
          <a:p>
            <a:pPr lvl="2"/>
            <a:r>
              <a:rPr dirty="0" err="1"/>
              <a:t>Kistler</a:t>
            </a:r>
            <a:r>
              <a:rPr dirty="0"/>
              <a:t>, 1200Hz</a:t>
            </a:r>
          </a:p>
        </p:txBody>
      </p:sp>
      <p:pic>
        <p:nvPicPr>
          <p:cNvPr id="4" name="Picture 1" descr="images/bballoverlay_withlin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501900"/>
            <a:ext cx="5181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840613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Ball Velocity at Release Determined by Flight Time and Ball Displacement</a:t>
            </a:r>
          </a:p>
        </p:txBody>
      </p:sp>
      <p:pic>
        <p:nvPicPr>
          <p:cNvPr id="3" name="Picture 1" descr="images/releasevelocitycal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6500" y="2401316"/>
            <a:ext cx="722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Results: </a:t>
            </a:r>
            <a:r>
              <a:rPr i="1" dirty="0"/>
              <a:t>If You Have It, You Use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dirty="0"/>
              <a:t>With greater shot distance, a greater ball velocity at release is needed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Having a greater CM velocity at release increases its contribution to ball velocity at release</a:t>
            </a:r>
          </a:p>
          <a:p>
            <a:pPr lvl="2"/>
            <a:r>
              <a:rPr dirty="0"/>
              <a:t>This reduces the contribution required from the arms</a:t>
            </a:r>
          </a:p>
          <a:p>
            <a:pPr lvl="2"/>
            <a:r>
              <a:rPr dirty="0"/>
              <a:t>This was consistent across all participants</a:t>
            </a:r>
          </a:p>
        </p:txBody>
      </p:sp>
      <p:pic>
        <p:nvPicPr>
          <p:cNvPr id="4" name="Picture 1" descr="ISBS_2020_presentation_files/figure-pptx/perve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How Can You Achieve a Greater CM Velocity at Release?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Widescreen</PresentationFormat>
  <Paragraphs>87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Segoe UI</vt:lpstr>
      <vt:lpstr>Segoe UI Black</vt:lpstr>
      <vt:lpstr>Segoe UI Light</vt:lpstr>
      <vt:lpstr>Office Theme</vt:lpstr>
      <vt:lpstr>PowerPoint Presentation</vt:lpstr>
      <vt:lpstr>THE CONTRIBUTION OF BODY CENTER OF MASS VELOCITY TO BASKETBALL BALL RELEASE VELOCITY ACROSS SHOT DISTANCES</vt:lpstr>
      <vt:lpstr>Mechanical Objectives of a Basketball Shot</vt:lpstr>
      <vt:lpstr>Does the Increase in Center of Mass Velocity at Release Reduce the Arm’s Contribution to Ball Velocity?</vt:lpstr>
      <vt:lpstr>Contributions of CM Velocity to Ball Velocity at Release Across Shot Distances</vt:lpstr>
      <vt:lpstr>In the Gym Data Collection</vt:lpstr>
      <vt:lpstr>Ball Velocity at Release Determined by Flight Time and Ball Displacement</vt:lpstr>
      <vt:lpstr>Results: If You Have It, You Use It</vt:lpstr>
      <vt:lpstr>How Can You Achieve a Greater CM Velocity at Release?</vt:lpstr>
      <vt:lpstr>Greater Net Impulse during Shot Prep Affords Greater Potential for CM Velocity at Release</vt:lpstr>
      <vt:lpstr>Ball Release Relative to the CM Apex Trajectory</vt:lpstr>
      <vt:lpstr>PowerPoint Presentation</vt:lpstr>
      <vt:lpstr>Using Time of Release Relative to  End of Impulse Generation Is Less Clear</vt:lpstr>
      <vt:lpstr>Using Time of Release Relative to  End of Impulse Generation Is Less Clear</vt:lpstr>
      <vt:lpstr>A Greater CM Velocity at Release Reduces the Contribution of the Arms to Ball Velocity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570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CONTRIBUTION OF BODY CENTER OF MASS VELOCITY TO BASKETBALL BALL RELEASE VELOCITY ACROSS SHOT DISTANCES</dc:title>
  <dc:creator/>
  <cp:keywords/>
  <cp:lastModifiedBy/>
  <cp:revision>1</cp:revision>
  <dcterms:created xsi:type="dcterms:W3CDTF">2020-07-01T02:49:24Z</dcterms:created>
  <dcterms:modified xsi:type="dcterms:W3CDTF">2020-07-01T04:52:14Z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6/19/2020</vt:lpwstr>
  </property>
  <property fmtid="{D5CDD505-2E9C-101B-9397-08002B2CF9AE}" pid="3" name="output">
    <vt:lpwstr/>
  </property>
</Properties>
</file>